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Default Extension="gif" ContentType="image/gi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62" r:id="rId4"/>
    <p:sldId id="263" r:id="rId5"/>
    <p:sldId id="264" r:id="rId6"/>
    <p:sldId id="257" r:id="rId7"/>
    <p:sldId id="259" r:id="rId8"/>
    <p:sldId id="265" r:id="rId9"/>
    <p:sldId id="260" r:id="rId10"/>
    <p:sldId id="261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8465C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8B0E4-BDEE-5549-97FF-3F6739B069CB}" type="datetimeFigureOut">
              <a:rPr lang="en-US" smtClean="0"/>
              <a:t>1/13/11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A770BC-E63A-624C-BCA9-C48E5FE635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770BC-E63A-624C-BCA9-C48E5FE6359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33FD-1DB0-9148-A171-12DF8D30137C}" type="datetimeFigureOut">
              <a:rPr lang="en-US" smtClean="0"/>
              <a:pPr/>
              <a:t>1/13/11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0C78-EE64-AE4D-9CA5-057CCA09CB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33FD-1DB0-9148-A171-12DF8D30137C}" type="datetimeFigureOut">
              <a:rPr lang="en-US" smtClean="0"/>
              <a:pPr/>
              <a:t>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0C78-EE64-AE4D-9CA5-057CCA09CB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33FD-1DB0-9148-A171-12DF8D30137C}" type="datetimeFigureOut">
              <a:rPr lang="en-US" smtClean="0"/>
              <a:pPr/>
              <a:t>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0C78-EE64-AE4D-9CA5-057CCA09CB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33FD-1DB0-9148-A171-12DF8D30137C}" type="datetimeFigureOut">
              <a:rPr lang="en-US" smtClean="0"/>
              <a:pPr/>
              <a:t>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0C78-EE64-AE4D-9CA5-057CCA09CB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33FD-1DB0-9148-A171-12DF8D30137C}" type="datetimeFigureOut">
              <a:rPr lang="en-US" smtClean="0"/>
              <a:pPr/>
              <a:t>1/13/11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0C78-EE64-AE4D-9CA5-057CCA09CB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33FD-1DB0-9148-A171-12DF8D30137C}" type="datetimeFigureOut">
              <a:rPr lang="en-US" smtClean="0"/>
              <a:pPr/>
              <a:t>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0C78-EE64-AE4D-9CA5-057CCA09CB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33FD-1DB0-9148-A171-12DF8D30137C}" type="datetimeFigureOut">
              <a:rPr lang="en-US" smtClean="0"/>
              <a:pPr/>
              <a:t>1/13/11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0C78-EE64-AE4D-9CA5-057CCA09CB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33FD-1DB0-9148-A171-12DF8D30137C}" type="datetimeFigureOut">
              <a:rPr lang="en-US" smtClean="0"/>
              <a:pPr/>
              <a:t>1/13/11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0C78-EE64-AE4D-9CA5-057CCA09CB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33FD-1DB0-9148-A171-12DF8D30137C}" type="datetimeFigureOut">
              <a:rPr lang="en-US" smtClean="0"/>
              <a:pPr/>
              <a:t>1/13/11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0C78-EE64-AE4D-9CA5-057CCA09CB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33FD-1DB0-9148-A171-12DF8D30137C}" type="datetimeFigureOut">
              <a:rPr lang="en-US" smtClean="0"/>
              <a:pPr/>
              <a:t>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0C78-EE64-AE4D-9CA5-057CCA09CB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133FD-1DB0-9148-A171-12DF8D30137C}" type="datetimeFigureOut">
              <a:rPr lang="en-US" smtClean="0"/>
              <a:pPr/>
              <a:t>1/13/11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80C78-EE64-AE4D-9CA5-057CCA09CB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621133FD-1DB0-9148-A171-12DF8D30137C}" type="datetimeFigureOut">
              <a:rPr lang="en-US" smtClean="0"/>
              <a:pPr/>
              <a:t>1/13/11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FF980C78-EE64-AE4D-9CA5-057CCA09CB3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Relationship Id="rId3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Covalent Bonding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5303" y="2400881"/>
            <a:ext cx="3366139" cy="30152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32560" y="5416139"/>
            <a:ext cx="3332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Ms. Keller</a:t>
            </a:r>
          </a:p>
          <a:p>
            <a:r>
              <a:rPr lang="en-US" dirty="0" smtClean="0"/>
              <a:t>WTHS Chemistry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Formulas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Just read the name!  </a:t>
            </a:r>
          </a:p>
          <a:p>
            <a:r>
              <a:rPr lang="en-US" dirty="0" smtClean="0"/>
              <a:t>The prefix tells you how many of each element you have – this is your subscript!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Ex) carbon </a:t>
            </a:r>
            <a:r>
              <a:rPr lang="en-US" dirty="0" err="1" smtClean="0"/>
              <a:t>tetrafluoride</a:t>
            </a:r>
            <a:r>
              <a:rPr lang="en-US" dirty="0" smtClean="0"/>
              <a:t> = CF</a:t>
            </a:r>
            <a:r>
              <a:rPr lang="en-US" baseline="-25000" dirty="0" smtClean="0"/>
              <a:t>4</a:t>
            </a:r>
            <a:endParaRPr lang="en-US" dirty="0" smtClean="0"/>
          </a:p>
          <a:p>
            <a:pPr lvl="2"/>
            <a:r>
              <a:rPr lang="en-US" dirty="0" smtClean="0"/>
              <a:t>Because tetra=4 and it’s attached to fluorine, it becomes </a:t>
            </a:r>
            <a:r>
              <a:rPr lang="en-US" smtClean="0"/>
              <a:t>the subscript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to Draw Lewis Structures for Covalent Bonding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7" y="1447800"/>
            <a:ext cx="4240313" cy="4800600"/>
          </a:xfrm>
        </p:spPr>
        <p:txBody>
          <a:bodyPr>
            <a:normAutofit fontScale="92500" lnSpcReduction="20000"/>
          </a:bodyPr>
          <a:lstStyle/>
          <a:p>
            <a:pPr marL="596646" indent="-51435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pple Casual"/>
                <a:cs typeface="Apple Casual"/>
              </a:rPr>
              <a:t>Add up all valence electrons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pple Casual"/>
                <a:cs typeface="Apple Casual"/>
              </a:rPr>
              <a:t>Add up all octets that need to be filled (octet=2 for H)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>
                <a:latin typeface="Apple Casual"/>
                <a:cs typeface="Apple Casual"/>
              </a:rPr>
              <a:t>Subtract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Apple Casual"/>
                <a:cs typeface="Apple Casual"/>
              </a:rPr>
              <a:t>step 1 </a:t>
            </a:r>
            <a:r>
              <a:rPr lang="en-US" dirty="0" smtClean="0">
                <a:latin typeface="Apple Casual"/>
                <a:cs typeface="Apple Casual"/>
              </a:rPr>
              <a:t>from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pple Casual"/>
                <a:cs typeface="Apple Casual"/>
              </a:rPr>
              <a:t>step 2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>
                <a:latin typeface="Apple Casual"/>
                <a:cs typeface="Apple Casual"/>
              </a:rPr>
              <a:t>Divide value from step 3 by 2 to get how many bonds are in the molecule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61013" y="1697493"/>
            <a:ext cx="297267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Ex) CH</a:t>
            </a:r>
            <a:r>
              <a:rPr lang="en-US" sz="3200" baseline="-25000" dirty="0" smtClean="0"/>
              <a:t>4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to Draw Lewis Structures for Covalent Bonding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94494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Some hints for how they fit together: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Element closest to the left is usually the central atom</a:t>
            </a:r>
          </a:p>
          <a:p>
            <a:r>
              <a:rPr lang="en-US" dirty="0" smtClean="0"/>
              <a:t>Hydrogen is always terminal (on the end)</a:t>
            </a:r>
            <a:endParaRPr lang="en-US" dirty="0"/>
          </a:p>
        </p:txBody>
      </p:sp>
      <p:pic>
        <p:nvPicPr>
          <p:cNvPr id="4" name="Picture 3" descr="lewis structure ex.JPG"/>
          <p:cNvPicPr>
            <a:picLocks noChangeAspect="1"/>
          </p:cNvPicPr>
          <p:nvPr/>
        </p:nvPicPr>
        <p:blipFill>
          <a:blip r:embed="rId2"/>
          <a:srcRect l="6263" t="14327" r="74554" b="62685"/>
          <a:stretch>
            <a:fillRect/>
          </a:stretch>
        </p:blipFill>
        <p:spPr>
          <a:xfrm>
            <a:off x="3664509" y="4392748"/>
            <a:ext cx="2426091" cy="2180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Covalent-</a:t>
            </a:r>
            <a:r>
              <a:rPr lang="en-US" dirty="0" err="1" smtClean="0"/>
              <a:t>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371299"/>
          </a:xfrm>
        </p:spPr>
        <p:txBody>
          <a:bodyPr/>
          <a:lstStyle/>
          <a:p>
            <a:r>
              <a:rPr lang="en-US" u="sng" dirty="0" smtClean="0"/>
              <a:t>Covalent bond</a:t>
            </a:r>
            <a:r>
              <a:rPr lang="en-US" dirty="0" smtClean="0"/>
              <a:t>- bond that results from the </a:t>
            </a:r>
            <a:r>
              <a:rPr lang="en-US" b="1" dirty="0" smtClean="0"/>
              <a:t>sharing</a:t>
            </a:r>
            <a:r>
              <a:rPr lang="en-US" dirty="0" smtClean="0"/>
              <a:t> of valence electrons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230" y="2524798"/>
            <a:ext cx="3742970" cy="18742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35608" y="4399033"/>
            <a:ext cx="66803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Diatomic molecule:</a:t>
            </a:r>
            <a:r>
              <a:rPr lang="en-US" sz="2400" dirty="0" smtClean="0"/>
              <a:t> elements that are bonded to itself in nature</a:t>
            </a:r>
          </a:p>
          <a:p>
            <a:endParaRPr lang="en-US" sz="2400" u="sng" dirty="0" smtClean="0"/>
          </a:p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Br I N </a:t>
            </a: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</a:rPr>
              <a:t>Cl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 H O F</a:t>
            </a:r>
            <a:endParaRPr lang="en-US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rcRect r="45471"/>
          <a:stretch>
            <a:fillRect/>
          </a:stretch>
        </p:blipFill>
        <p:spPr>
          <a:xfrm>
            <a:off x="4870138" y="4801762"/>
            <a:ext cx="2610788" cy="177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Covalent stuff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9456" y="1417638"/>
            <a:ext cx="5341805" cy="2193387"/>
          </a:xfrm>
        </p:spPr>
        <p:txBody>
          <a:bodyPr>
            <a:normAutofit/>
          </a:bodyPr>
          <a:lstStyle/>
          <a:p>
            <a:r>
              <a:rPr lang="en-US" dirty="0" smtClean="0"/>
              <a:t>Types of bonds:</a:t>
            </a:r>
          </a:p>
          <a:p>
            <a:pPr lvl="2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Single = sigma bond</a:t>
            </a:r>
          </a:p>
          <a:p>
            <a:pPr lvl="2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Double = sigma bond + pi bond</a:t>
            </a:r>
          </a:p>
          <a:p>
            <a:pPr lvl="2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Triple = sigma bond + 2 pi bonds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943367" y="4962898"/>
            <a:ext cx="47389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²"/>
            </a:pP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8000"/>
                </a:solidFill>
              </a:rPr>
              <a:t>Bonds are electron pairs that are being shared</a:t>
            </a:r>
          </a:p>
          <a:p>
            <a:pPr>
              <a:buFont typeface="Wingdings" charset="2"/>
              <a:buChar char="²"/>
            </a:pPr>
            <a:r>
              <a:rPr lang="en-US" sz="2400" u="sng" dirty="0" smtClean="0"/>
              <a:t>Lone Pairs</a:t>
            </a:r>
            <a:r>
              <a:rPr lang="en-US" sz="2400" dirty="0" smtClean="0"/>
              <a:t>- </a:t>
            </a:r>
            <a:r>
              <a:rPr lang="en-US" sz="2400" dirty="0" smtClean="0">
                <a:solidFill>
                  <a:srgbClr val="008000"/>
                </a:solidFill>
              </a:rPr>
              <a:t>unshared pairs of electrons</a:t>
            </a:r>
            <a:endParaRPr lang="en-US" sz="2400" u="sng" dirty="0">
              <a:solidFill>
                <a:srgbClr val="008000"/>
              </a:solidFill>
            </a:endParaRPr>
          </a:p>
        </p:txBody>
      </p:sp>
      <p:pic>
        <p:nvPicPr>
          <p:cNvPr id="6" name="Picture 5" descr="single and double bond.gif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1856831" y="3582528"/>
            <a:ext cx="2712739" cy="1216005"/>
          </a:xfrm>
          <a:prstGeom prst="rect">
            <a:avLst/>
          </a:prstGeom>
        </p:spPr>
      </p:pic>
      <p:pic>
        <p:nvPicPr>
          <p:cNvPr id="7" name="Picture 6" descr="triple bond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1394" y="3313151"/>
            <a:ext cx="2880950" cy="1485382"/>
          </a:xfrm>
          <a:prstGeom prst="rect">
            <a:avLst/>
          </a:prstGeom>
        </p:spPr>
      </p:pic>
      <p:pic>
        <p:nvPicPr>
          <p:cNvPr id="8" name="Picture 7" descr="single and double bond.gif"/>
          <p:cNvPicPr>
            <a:picLocks noChangeAspect="1"/>
          </p:cNvPicPr>
          <p:nvPr/>
        </p:nvPicPr>
        <p:blipFill>
          <a:blip r:embed="rId2"/>
          <a:srcRect b="51284"/>
          <a:stretch>
            <a:fillRect/>
          </a:stretch>
        </p:blipFill>
        <p:spPr>
          <a:xfrm>
            <a:off x="5637772" y="1228425"/>
            <a:ext cx="2617301" cy="1275044"/>
          </a:xfrm>
          <a:prstGeom prst="rect">
            <a:avLst/>
          </a:prstGeom>
        </p:spPr>
      </p:pic>
      <p:pic>
        <p:nvPicPr>
          <p:cNvPr id="9" name="Picture 8" descr="lone pai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6831" y="5188367"/>
            <a:ext cx="1325522" cy="1344191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1435608" y="4798533"/>
            <a:ext cx="961756" cy="566062"/>
          </a:xfrm>
          <a:prstGeom prst="straightConnector1">
            <a:avLst/>
          </a:prstGeom>
          <a:ln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94152" y="4431622"/>
            <a:ext cx="962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Lone pair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Bond Lengths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2764" y="1447800"/>
            <a:ext cx="7860924" cy="4800600"/>
          </a:xfrm>
        </p:spPr>
        <p:txBody>
          <a:bodyPr/>
          <a:lstStyle/>
          <a:p>
            <a:r>
              <a:rPr lang="en-US" u="sng" dirty="0" smtClean="0"/>
              <a:t>Bond Length-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distance between the nuclei of the 2 atoms that are bonded when they are the most attracted to one another</a:t>
            </a:r>
          </a:p>
          <a:p>
            <a:endParaRPr lang="en-US" u="sng" dirty="0" smtClean="0"/>
          </a:p>
          <a:p>
            <a:r>
              <a:rPr lang="en-US" dirty="0" smtClean="0">
                <a:solidFill>
                  <a:srgbClr val="8465C8"/>
                </a:solidFill>
              </a:rPr>
              <a:t>Determined by:</a:t>
            </a:r>
          </a:p>
          <a:p>
            <a:pPr lvl="1"/>
            <a:r>
              <a:rPr lang="en-US" dirty="0" smtClean="0">
                <a:solidFill>
                  <a:srgbClr val="8465C8"/>
                </a:solidFill>
              </a:rPr>
              <a:t>Size of the atoms</a:t>
            </a:r>
          </a:p>
          <a:p>
            <a:pPr lvl="1"/>
            <a:r>
              <a:rPr lang="en-US" dirty="0" smtClean="0">
                <a:solidFill>
                  <a:srgbClr val="8465C8"/>
                </a:solidFill>
              </a:rPr>
              <a:t>How many electron pairs are shared (how many bonds there are)</a:t>
            </a:r>
          </a:p>
          <a:p>
            <a:pPr lvl="1">
              <a:buFont typeface="Wingdings" charset="2"/>
              <a:buChar char="§"/>
            </a:pPr>
            <a:r>
              <a:rPr lang="en-US" dirty="0" smtClean="0">
                <a:solidFill>
                  <a:srgbClr val="8465C8"/>
                </a:solidFill>
              </a:rPr>
              <a:t>As # of bonds </a:t>
            </a:r>
            <a:r>
              <a:rPr lang="en-US" dirty="0" err="1" smtClean="0">
                <a:solidFill>
                  <a:srgbClr val="8465C8"/>
                </a:solidFill>
                <a:latin typeface="Wingdings"/>
                <a:ea typeface="Wingdings"/>
                <a:cs typeface="Wingdings"/>
              </a:rPr>
              <a:t></a:t>
            </a:r>
            <a:r>
              <a:rPr lang="en-US" dirty="0" smtClean="0">
                <a:solidFill>
                  <a:srgbClr val="8465C8"/>
                </a:solidFill>
              </a:rPr>
              <a:t>, the bond length </a:t>
            </a:r>
            <a:r>
              <a:rPr lang="en-US" dirty="0" err="1" smtClean="0">
                <a:solidFill>
                  <a:srgbClr val="8465C8"/>
                </a:solidFill>
                <a:latin typeface="Wingdings"/>
                <a:ea typeface="Wingdings"/>
                <a:cs typeface="Wingdings"/>
              </a:rPr>
              <a:t></a:t>
            </a:r>
            <a:endParaRPr lang="en-US" dirty="0" smtClean="0">
              <a:solidFill>
                <a:srgbClr val="8465C8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r="39453"/>
          <a:stretch>
            <a:fillRect/>
          </a:stretch>
        </p:blipFill>
        <p:spPr>
          <a:xfrm>
            <a:off x="4667121" y="3019205"/>
            <a:ext cx="3198825" cy="1658618"/>
          </a:xfrm>
          <a:prstGeom prst="rect">
            <a:avLst/>
          </a:prstGeom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and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98" y="1447800"/>
            <a:ext cx="7896990" cy="4800600"/>
          </a:xfrm>
        </p:spPr>
        <p:txBody>
          <a:bodyPr/>
          <a:lstStyle/>
          <a:p>
            <a:r>
              <a:rPr lang="en-US" u="sng" dirty="0" smtClean="0"/>
              <a:t>Bond dissociation energy-</a:t>
            </a:r>
            <a:r>
              <a:rPr lang="en-US" dirty="0" smtClean="0"/>
              <a:t> amount of energy needed to break a specific covalent bond</a:t>
            </a:r>
          </a:p>
          <a:p>
            <a:endParaRPr lang="en-US" u="sng" dirty="0" smtClean="0"/>
          </a:p>
          <a:p>
            <a:r>
              <a:rPr lang="en-US" dirty="0" smtClean="0">
                <a:solidFill>
                  <a:srgbClr val="A3171E"/>
                </a:solidFill>
              </a:rPr>
              <a:t>Breaking bonds ALWAYS requires the addition of energy</a:t>
            </a:r>
          </a:p>
          <a:p>
            <a:endParaRPr lang="en-US" dirty="0" smtClean="0">
              <a:solidFill>
                <a:srgbClr val="A3171E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Endothermic vs. Exothermic</a:t>
            </a:r>
          </a:p>
          <a:p>
            <a:endParaRPr lang="en-US" dirty="0" smtClean="0">
              <a:solidFill>
                <a:srgbClr val="A3171E"/>
              </a:solidFill>
            </a:endParaRPr>
          </a:p>
          <a:p>
            <a:endParaRPr lang="en-US" dirty="0">
              <a:solidFill>
                <a:srgbClr val="A3171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Naming Binary Molecular Compounds!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element + 2</a:t>
            </a:r>
            <a:r>
              <a:rPr lang="en-US" baseline="30000" dirty="0" smtClean="0"/>
              <a:t>nd</a:t>
            </a:r>
            <a:r>
              <a:rPr lang="en-US" dirty="0" smtClean="0"/>
              <a:t> element with the ending </a:t>
            </a:r>
          </a:p>
          <a:p>
            <a:pPr>
              <a:buNone/>
            </a:pPr>
            <a:r>
              <a:rPr lang="en-US" dirty="0" smtClean="0"/>
              <a:t>	-</a:t>
            </a:r>
            <a:r>
              <a:rPr lang="en-US" dirty="0" err="1" smtClean="0"/>
              <a:t>ide</a:t>
            </a:r>
            <a:endParaRPr lang="en-US" dirty="0" smtClean="0"/>
          </a:p>
          <a:p>
            <a:r>
              <a:rPr lang="en-US" dirty="0" smtClean="0"/>
              <a:t>Use the following prefixes to indicate the number of the atoms of each element present: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accent1"/>
                </a:solidFill>
              </a:rPr>
              <a:t>1. mono		6. </a:t>
            </a:r>
            <a:r>
              <a:rPr lang="en-US" dirty="0" err="1" smtClean="0">
                <a:solidFill>
                  <a:schemeClr val="accent1"/>
                </a:solidFill>
              </a:rPr>
              <a:t>hexa</a:t>
            </a:r>
            <a:endParaRPr lang="en-US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	2. </a:t>
            </a:r>
            <a:r>
              <a:rPr lang="en-US" dirty="0" err="1" smtClean="0">
                <a:solidFill>
                  <a:schemeClr val="accent1"/>
                </a:solidFill>
              </a:rPr>
              <a:t>di</a:t>
            </a:r>
            <a:r>
              <a:rPr lang="en-US" dirty="0" smtClean="0">
                <a:solidFill>
                  <a:schemeClr val="accent1"/>
                </a:solidFill>
              </a:rPr>
              <a:t>		7. </a:t>
            </a:r>
            <a:r>
              <a:rPr lang="en-US" dirty="0" err="1" smtClean="0">
                <a:solidFill>
                  <a:schemeClr val="accent1"/>
                </a:solidFill>
              </a:rPr>
              <a:t>hepta</a:t>
            </a:r>
            <a:endParaRPr lang="en-US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	3. tri		8. </a:t>
            </a:r>
            <a:r>
              <a:rPr lang="en-US" dirty="0" err="1" smtClean="0">
                <a:solidFill>
                  <a:schemeClr val="accent1"/>
                </a:solidFill>
              </a:rPr>
              <a:t>octa</a:t>
            </a:r>
            <a:endParaRPr lang="en-US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	4. tetra		9. </a:t>
            </a:r>
            <a:r>
              <a:rPr lang="en-US" dirty="0" err="1" smtClean="0">
                <a:solidFill>
                  <a:schemeClr val="accent1"/>
                </a:solidFill>
              </a:rPr>
              <a:t>nona</a:t>
            </a:r>
            <a:endParaRPr lang="en-US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	5. </a:t>
            </a:r>
            <a:r>
              <a:rPr lang="en-US" dirty="0" err="1" smtClean="0">
                <a:solidFill>
                  <a:schemeClr val="accent1"/>
                </a:solidFill>
              </a:rPr>
              <a:t>penta</a:t>
            </a:r>
            <a:r>
              <a:rPr lang="en-US" dirty="0" smtClean="0">
                <a:solidFill>
                  <a:schemeClr val="accent1"/>
                </a:solidFill>
              </a:rPr>
              <a:t>		10. </a:t>
            </a:r>
            <a:r>
              <a:rPr lang="en-US" dirty="0" err="1" smtClean="0">
                <a:solidFill>
                  <a:schemeClr val="accent1"/>
                </a:solidFill>
              </a:rPr>
              <a:t>deca</a:t>
            </a:r>
            <a:endParaRPr lang="en-US" dirty="0" smtClean="0">
              <a:solidFill>
                <a:schemeClr val="accent1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Acids!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Binary method: </a:t>
            </a:r>
          </a:p>
          <a:p>
            <a:pPr lvl="1"/>
            <a:r>
              <a:rPr lang="en-US" dirty="0" smtClean="0"/>
              <a:t>1. prefix = hydro (to represent hydrogen)</a:t>
            </a:r>
          </a:p>
          <a:p>
            <a:pPr lvl="1"/>
            <a:r>
              <a:rPr lang="en-US" dirty="0" smtClean="0"/>
              <a:t>2. root of 2</a:t>
            </a:r>
            <a:r>
              <a:rPr lang="en-US" baseline="30000" dirty="0" smtClean="0"/>
              <a:t>nd</a:t>
            </a:r>
            <a:r>
              <a:rPr lang="en-US" dirty="0" smtClean="0"/>
              <a:t> element</a:t>
            </a:r>
          </a:p>
          <a:p>
            <a:pPr lvl="1"/>
            <a:r>
              <a:rPr lang="en-US" dirty="0" smtClean="0"/>
              <a:t>Change ending to –</a:t>
            </a:r>
            <a:r>
              <a:rPr lang="en-US" dirty="0" err="1" smtClean="0"/>
              <a:t>ic</a:t>
            </a:r>
            <a:r>
              <a:rPr lang="en-US" dirty="0" smtClean="0"/>
              <a:t> acid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Ex) HF = </a:t>
            </a:r>
            <a:r>
              <a:rPr lang="en-US" dirty="0" smtClean="0">
                <a:solidFill>
                  <a:srgbClr val="2DA2BF"/>
                </a:solidFill>
              </a:rPr>
              <a:t>hydro</a:t>
            </a:r>
            <a:r>
              <a:rPr lang="en-US" dirty="0" smtClean="0">
                <a:solidFill>
                  <a:schemeClr val="accent3"/>
                </a:solidFill>
              </a:rPr>
              <a:t>fluor</a:t>
            </a:r>
            <a:r>
              <a:rPr lang="en-US" dirty="0" smtClean="0">
                <a:solidFill>
                  <a:schemeClr val="accent6"/>
                </a:solidFill>
              </a:rPr>
              <a:t>ic acid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Acids!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1079" y="1447800"/>
            <a:ext cx="7702609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Oxyacids</a:t>
            </a:r>
            <a:r>
              <a:rPr lang="en-US" dirty="0" smtClean="0"/>
              <a:t>: Acids that contain oxygen</a:t>
            </a:r>
          </a:p>
          <a:p>
            <a:endParaRPr lang="en-US" dirty="0" smtClean="0"/>
          </a:p>
          <a:p>
            <a:r>
              <a:rPr lang="en-US" dirty="0" smtClean="0"/>
              <a:t>Don’t put Hydro in for hydrogen!</a:t>
            </a:r>
          </a:p>
          <a:p>
            <a:r>
              <a:rPr lang="en-US" dirty="0" smtClean="0"/>
              <a:t>If the group ends in –ate, it changes to –</a:t>
            </a:r>
            <a:r>
              <a:rPr lang="en-US" dirty="0" err="1" smtClean="0"/>
              <a:t>ic</a:t>
            </a:r>
            <a:endParaRPr lang="en-US" dirty="0" smtClean="0"/>
          </a:p>
          <a:p>
            <a:r>
              <a:rPr lang="en-US" dirty="0" smtClean="0"/>
              <a:t>If the group ends in –</a:t>
            </a:r>
            <a:r>
              <a:rPr lang="en-US" dirty="0" err="1" smtClean="0"/>
              <a:t>ite</a:t>
            </a:r>
            <a:r>
              <a:rPr lang="en-US" dirty="0" smtClean="0"/>
              <a:t>, it changes to –</a:t>
            </a:r>
            <a:r>
              <a:rPr lang="en-US" dirty="0" err="1" smtClean="0"/>
              <a:t>ous</a:t>
            </a:r>
            <a:endParaRPr lang="en-US" dirty="0" smtClean="0"/>
          </a:p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ATE –IC, ITE –OUS</a:t>
            </a:r>
          </a:p>
          <a:p>
            <a:r>
              <a:rPr lang="en-US" dirty="0" smtClean="0"/>
              <a:t>Throw acid on the end</a:t>
            </a:r>
          </a:p>
          <a:p>
            <a:endParaRPr lang="en-US" dirty="0" smtClean="0"/>
          </a:p>
          <a:p>
            <a:r>
              <a:rPr lang="en-US" dirty="0" smtClean="0"/>
              <a:t>Ex) 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 </a:t>
            </a:r>
            <a:r>
              <a:rPr lang="en-US" dirty="0" smtClean="0"/>
              <a:t>= Sulfur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ic</a:t>
            </a:r>
            <a:r>
              <a:rPr lang="en-US" dirty="0" smtClean="0"/>
              <a:t> Acid</a:t>
            </a:r>
          </a:p>
          <a:p>
            <a:r>
              <a:rPr lang="en-US" dirty="0" smtClean="0"/>
              <a:t>Ex) 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3</a:t>
            </a:r>
            <a:r>
              <a:rPr lang="en-US" dirty="0" smtClean="0"/>
              <a:t> = Sulfur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ous </a:t>
            </a:r>
            <a:r>
              <a:rPr lang="en-US" dirty="0" smtClean="0"/>
              <a:t>Acid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 Naming…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4</a:t>
            </a:r>
          </a:p>
          <a:p>
            <a:r>
              <a:rPr lang="en-US" dirty="0" smtClean="0"/>
              <a:t>NO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r>
              <a:rPr lang="en-US" dirty="0" smtClean="0"/>
              <a:t>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10</a:t>
            </a:r>
            <a:endParaRPr lang="en-US" dirty="0" smtClean="0"/>
          </a:p>
          <a:p>
            <a:r>
              <a:rPr lang="en-US" dirty="0" smtClean="0"/>
              <a:t>SO</a:t>
            </a:r>
            <a:r>
              <a:rPr lang="en-US" baseline="-25000" dirty="0" smtClean="0"/>
              <a:t>3</a:t>
            </a:r>
            <a:endParaRPr lang="en-US" dirty="0" smtClean="0"/>
          </a:p>
          <a:p>
            <a:r>
              <a:rPr lang="en-US" dirty="0" smtClean="0"/>
              <a:t>N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5</a:t>
            </a:r>
          </a:p>
          <a:p>
            <a:r>
              <a:rPr lang="en-US" dirty="0" err="1" smtClean="0"/>
              <a:t>HCl</a:t>
            </a:r>
            <a:endParaRPr lang="en-US" dirty="0" smtClean="0"/>
          </a:p>
          <a:p>
            <a:r>
              <a:rPr lang="en-US" dirty="0" err="1" smtClean="0"/>
              <a:t>HBr</a:t>
            </a:r>
            <a:endParaRPr lang="en-US" dirty="0" smtClean="0"/>
          </a:p>
          <a:p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PO</a:t>
            </a:r>
            <a:r>
              <a:rPr lang="en-US" baseline="-25000" dirty="0" smtClean="0"/>
              <a:t>4</a:t>
            </a:r>
            <a:endParaRPr lang="en-US" dirty="0" smtClean="0"/>
          </a:p>
          <a:p>
            <a:r>
              <a:rPr lang="en-US" dirty="0" smtClean="0"/>
              <a:t>HClO</a:t>
            </a:r>
            <a:r>
              <a:rPr lang="en-US" baseline="-25000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373</TotalTime>
  <Words>496</Words>
  <Application>Microsoft Macintosh PowerPoint</Application>
  <PresentationFormat>On-screen Show (4:3)</PresentationFormat>
  <Paragraphs>86</Paragraphs>
  <Slides>12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Solstice</vt:lpstr>
      <vt:lpstr>Covalent Bonding</vt:lpstr>
      <vt:lpstr>General Covalent-ness</vt:lpstr>
      <vt:lpstr>General Covalent stuff con’t</vt:lpstr>
      <vt:lpstr>Bond Lengths</vt:lpstr>
      <vt:lpstr>Energy and Bonds</vt:lpstr>
      <vt:lpstr>Naming Binary Molecular Compounds!</vt:lpstr>
      <vt:lpstr>Naming Acids!</vt:lpstr>
      <vt:lpstr>Naming Acids!</vt:lpstr>
      <vt:lpstr>Let’s Practice Naming…</vt:lpstr>
      <vt:lpstr>Writing Formulas</vt:lpstr>
      <vt:lpstr>How to Draw Lewis Structures for Covalent Bonding</vt:lpstr>
      <vt:lpstr>How to Draw Lewis Structures for Covalent Bonding</vt:lpstr>
    </vt:vector>
  </TitlesOfParts>
  <Company>Lebanon Valley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Covalent Bonding</dc:title>
  <dc:creator>Caitlin Keller</dc:creator>
  <cp:lastModifiedBy>Caitlin Keller</cp:lastModifiedBy>
  <cp:revision>4</cp:revision>
  <dcterms:created xsi:type="dcterms:W3CDTF">2011-01-13T19:59:39Z</dcterms:created>
  <dcterms:modified xsi:type="dcterms:W3CDTF">2011-01-14T01:45:16Z</dcterms:modified>
</cp:coreProperties>
</file>